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496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1" y="2436852"/>
            <a:ext cx="4869299" cy="33557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198" y="1386126"/>
            <a:ext cx="7416403" cy="3193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2"/>
              </a:lnSpc>
              <a:buNone/>
            </a:pPr>
            <a:r>
              <a:rPr lang="en-US" sz="6705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Dividend Policy: A Comprehensive Overview</a:t>
            </a:r>
            <a:endParaRPr lang="en-US" sz="6705" dirty="0"/>
          </a:p>
        </p:txBody>
      </p:sp>
      <p:sp>
        <p:nvSpPr>
          <p:cNvPr id="7" name="Text 2"/>
          <p:cNvSpPr/>
          <p:nvPr/>
        </p:nvSpPr>
        <p:spPr>
          <a:xfrm>
            <a:off x="6350198" y="4949547"/>
            <a:ext cx="7416403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Dividend policy plays a critical role in corporate finance, influencing shareholder value and company growth. It refers to the guidelines and strategies companies use for distributing profits to shareholders.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198" y="643008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B7F4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475690" y="6578798"/>
            <a:ext cx="14394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AM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478" y="6411635"/>
            <a:ext cx="2464237" cy="431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1"/>
              </a:lnSpc>
              <a:buNone/>
            </a:pPr>
            <a:r>
              <a:rPr lang="en-US" sz="2429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Anoop Mohanty</a:t>
            </a:r>
            <a:endParaRPr lang="en-US" sz="242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1" y="1680091"/>
            <a:ext cx="4869418" cy="48694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198" y="2754392"/>
            <a:ext cx="6170771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</a:t>
            </a:r>
            <a:endParaRPr lang="en-US" sz="4859" dirty="0"/>
          </a:p>
        </p:txBody>
      </p:sp>
      <p:sp>
        <p:nvSpPr>
          <p:cNvPr id="7" name="Text 2"/>
          <p:cNvSpPr/>
          <p:nvPr/>
        </p:nvSpPr>
        <p:spPr>
          <a:xfrm>
            <a:off x="6350198" y="3895844"/>
            <a:ext cx="7416403" cy="1579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Dividend policy is a vital aspect of corporate finance that significantly impacts shareholder returns and company value. Companies must carefully consider factors influencing their dividend policy to maximize shareholder value while ensuring sustainable growth.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1" y="2288738"/>
            <a:ext cx="4869299" cy="365200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1494592"/>
            <a:ext cx="6355556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Residual Dividend Policy</a:t>
            </a:r>
            <a:endParaRPr lang="en-US" sz="4859" dirty="0"/>
          </a:p>
        </p:txBody>
      </p:sp>
      <p:sp>
        <p:nvSpPr>
          <p:cNvPr id="7" name="Text 2"/>
          <p:cNvSpPr/>
          <p:nvPr/>
        </p:nvSpPr>
        <p:spPr>
          <a:xfrm>
            <a:off x="863798" y="2636044"/>
            <a:ext cx="7416403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residual dividend policy prioritizes reinvesting profits back into the business for growth opportunities. Dividends are only paid out after all profitable investment projects have been funded.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3798" y="409813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25855" y="4360188"/>
            <a:ext cx="3060740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Advantages</a:t>
            </a:r>
            <a:endParaRPr lang="en-US" sz="2429" dirty="0"/>
          </a:p>
        </p:txBody>
      </p:sp>
      <p:sp>
        <p:nvSpPr>
          <p:cNvPr id="10" name="Text 5"/>
          <p:cNvSpPr/>
          <p:nvPr/>
        </p:nvSpPr>
        <p:spPr>
          <a:xfrm>
            <a:off x="1125855" y="4893707"/>
            <a:ext cx="3060740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Maximizes investment opportunities and potential for long-term growth.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4695468" y="409813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957524" y="4360188"/>
            <a:ext cx="3060740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Disadvantages</a:t>
            </a:r>
            <a:endParaRPr lang="en-US" sz="2429" dirty="0"/>
          </a:p>
        </p:txBody>
      </p:sp>
      <p:sp>
        <p:nvSpPr>
          <p:cNvPr id="13" name="Text 8"/>
          <p:cNvSpPr/>
          <p:nvPr/>
        </p:nvSpPr>
        <p:spPr>
          <a:xfrm>
            <a:off x="4957524" y="4893707"/>
            <a:ext cx="3060740" cy="1579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Can lead to unstable and unpredictable dividend payouts for shareholders, which may not be desirable.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230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542" y="228124"/>
            <a:ext cx="2525197" cy="18260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27133" y="2784396"/>
            <a:ext cx="4564618" cy="570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3"/>
              </a:lnSpc>
              <a:buNone/>
            </a:pPr>
            <a:r>
              <a:rPr lang="en-US" sz="3594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Stable Dividend Policy</a:t>
            </a:r>
            <a:endParaRPr lang="en-US" sz="3594" dirty="0"/>
          </a:p>
        </p:txBody>
      </p:sp>
      <p:sp>
        <p:nvSpPr>
          <p:cNvPr id="7" name="Text 2"/>
          <p:cNvSpPr/>
          <p:nvPr/>
        </p:nvSpPr>
        <p:spPr>
          <a:xfrm>
            <a:off x="1827133" y="3628787"/>
            <a:ext cx="10976015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stable dividend policy focuses on maintaining consistent dividend payouts over time, even if profits fluctuate.</a:t>
            </a:r>
            <a:endParaRPr lang="en-US" sz="1438" dirty="0"/>
          </a:p>
        </p:txBody>
      </p:sp>
      <p:sp>
        <p:nvSpPr>
          <p:cNvPr id="8" name="Shape 3"/>
          <p:cNvSpPr/>
          <p:nvPr/>
        </p:nvSpPr>
        <p:spPr>
          <a:xfrm>
            <a:off x="1827133" y="5927050"/>
            <a:ext cx="10976015" cy="22860"/>
          </a:xfrm>
          <a:prstGeom prst="roundRect">
            <a:avLst>
              <a:gd name="adj" fmla="val 335464"/>
            </a:avLst>
          </a:prstGeom>
          <a:solidFill>
            <a:srgbClr val="194A99"/>
          </a:solidFill>
          <a:ln/>
        </p:spPr>
      </p:sp>
      <p:sp>
        <p:nvSpPr>
          <p:cNvPr id="9" name="Shape 4"/>
          <p:cNvSpPr/>
          <p:nvPr/>
        </p:nvSpPr>
        <p:spPr>
          <a:xfrm>
            <a:off x="4514017" y="5288042"/>
            <a:ext cx="22860" cy="639008"/>
          </a:xfrm>
          <a:prstGeom prst="roundRect">
            <a:avLst>
              <a:gd name="adj" fmla="val 335464"/>
            </a:avLst>
          </a:prstGeom>
          <a:solidFill>
            <a:srgbClr val="194A99"/>
          </a:solidFill>
          <a:ln/>
        </p:spPr>
      </p:sp>
      <p:sp>
        <p:nvSpPr>
          <p:cNvPr id="10" name="Shape 5"/>
          <p:cNvSpPr/>
          <p:nvPr/>
        </p:nvSpPr>
        <p:spPr>
          <a:xfrm>
            <a:off x="4320064" y="5721668"/>
            <a:ext cx="410766" cy="41076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4462343" y="5790128"/>
            <a:ext cx="126087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7"/>
              </a:lnSpc>
              <a:buNone/>
            </a:pPr>
            <a:r>
              <a:rPr lang="en-US" sz="215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157" dirty="0"/>
          </a:p>
        </p:txBody>
      </p:sp>
      <p:sp>
        <p:nvSpPr>
          <p:cNvPr id="12" name="Text 7"/>
          <p:cNvSpPr/>
          <p:nvPr/>
        </p:nvSpPr>
        <p:spPr>
          <a:xfrm>
            <a:off x="3384352" y="4126349"/>
            <a:ext cx="228230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179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Regular Payouts</a:t>
            </a:r>
            <a:endParaRPr lang="en-US" sz="1797" dirty="0"/>
          </a:p>
        </p:txBody>
      </p:sp>
      <p:sp>
        <p:nvSpPr>
          <p:cNvPr id="13" name="Text 8"/>
          <p:cNvSpPr/>
          <p:nvPr/>
        </p:nvSpPr>
        <p:spPr>
          <a:xfrm>
            <a:off x="2009656" y="4521160"/>
            <a:ext cx="5031700" cy="584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Provides predictable income for shareholders, enhancing investor confidence.</a:t>
            </a:r>
            <a:endParaRPr lang="en-US" sz="1438" dirty="0"/>
          </a:p>
        </p:txBody>
      </p:sp>
      <p:sp>
        <p:nvSpPr>
          <p:cNvPr id="14" name="Shape 9"/>
          <p:cNvSpPr/>
          <p:nvPr/>
        </p:nvSpPr>
        <p:spPr>
          <a:xfrm>
            <a:off x="7303651" y="5927050"/>
            <a:ext cx="22860" cy="639008"/>
          </a:xfrm>
          <a:prstGeom prst="roundRect">
            <a:avLst>
              <a:gd name="adj" fmla="val 335464"/>
            </a:avLst>
          </a:prstGeom>
          <a:solidFill>
            <a:srgbClr val="194A99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9698" y="5721668"/>
            <a:ext cx="410766" cy="41076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238048" y="5790128"/>
            <a:ext cx="153948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7"/>
              </a:lnSpc>
              <a:buNone/>
            </a:pPr>
            <a:r>
              <a:rPr lang="en-US" sz="215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157" dirty="0"/>
          </a:p>
        </p:txBody>
      </p:sp>
      <p:sp>
        <p:nvSpPr>
          <p:cNvPr id="17" name="Text 12"/>
          <p:cNvSpPr/>
          <p:nvPr/>
        </p:nvSpPr>
        <p:spPr>
          <a:xfrm>
            <a:off x="6173986" y="6748582"/>
            <a:ext cx="228230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179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Consistent Growth</a:t>
            </a:r>
            <a:endParaRPr lang="en-US" sz="1797" dirty="0"/>
          </a:p>
        </p:txBody>
      </p:sp>
      <p:sp>
        <p:nvSpPr>
          <p:cNvPr id="18" name="Text 13"/>
          <p:cNvSpPr/>
          <p:nvPr/>
        </p:nvSpPr>
        <p:spPr>
          <a:xfrm>
            <a:off x="4799290" y="7143393"/>
            <a:ext cx="5031700" cy="584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Gradual increases in dividends over time signal company stability and growth potential.</a:t>
            </a:r>
            <a:endParaRPr lang="en-US" sz="1438" dirty="0"/>
          </a:p>
        </p:txBody>
      </p:sp>
      <p:sp>
        <p:nvSpPr>
          <p:cNvPr id="19" name="Shape 14"/>
          <p:cNvSpPr/>
          <p:nvPr/>
        </p:nvSpPr>
        <p:spPr>
          <a:xfrm>
            <a:off x="10093285" y="5288042"/>
            <a:ext cx="22860" cy="639008"/>
          </a:xfrm>
          <a:prstGeom prst="roundRect">
            <a:avLst>
              <a:gd name="adj" fmla="val 335464"/>
            </a:avLst>
          </a:prstGeom>
          <a:solidFill>
            <a:srgbClr val="194A99"/>
          </a:solidFill>
          <a:ln/>
        </p:spPr>
      </p:sp>
      <p:sp>
        <p:nvSpPr>
          <p:cNvPr id="20" name="Shape 15"/>
          <p:cNvSpPr/>
          <p:nvPr/>
        </p:nvSpPr>
        <p:spPr>
          <a:xfrm>
            <a:off x="9899333" y="5721668"/>
            <a:ext cx="410766" cy="41076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10028396" y="5790128"/>
            <a:ext cx="152638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7"/>
              </a:lnSpc>
              <a:buNone/>
            </a:pPr>
            <a:r>
              <a:rPr lang="en-US" sz="215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157" dirty="0"/>
          </a:p>
        </p:txBody>
      </p:sp>
      <p:sp>
        <p:nvSpPr>
          <p:cNvPr id="22" name="Text 17"/>
          <p:cNvSpPr/>
          <p:nvPr/>
        </p:nvSpPr>
        <p:spPr>
          <a:xfrm>
            <a:off x="8963620" y="4126349"/>
            <a:ext cx="228230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179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Investor Satisfaction</a:t>
            </a:r>
            <a:endParaRPr lang="en-US" sz="1797" dirty="0"/>
          </a:p>
        </p:txBody>
      </p:sp>
      <p:sp>
        <p:nvSpPr>
          <p:cNvPr id="23" name="Text 18"/>
          <p:cNvSpPr/>
          <p:nvPr/>
        </p:nvSpPr>
        <p:spPr>
          <a:xfrm>
            <a:off x="7588925" y="4521160"/>
            <a:ext cx="5031700" cy="584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Regular dividends attract and retain investors, contributing to a stable shareholder base.</a:t>
            </a:r>
            <a:endParaRPr lang="en-US" sz="143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003227"/>
            <a:ext cx="9926122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Constant Payout Ratio Dividend Policy</a:t>
            </a:r>
            <a:endParaRPr lang="en-US" sz="4859" dirty="0"/>
          </a:p>
        </p:txBody>
      </p:sp>
      <p:sp>
        <p:nvSpPr>
          <p:cNvPr id="5" name="Text 2"/>
          <p:cNvSpPr/>
          <p:nvPr/>
        </p:nvSpPr>
        <p:spPr>
          <a:xfrm>
            <a:off x="863798" y="3268147"/>
            <a:ext cx="12902803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constant payout ratio policy aims to distribute a fixed percentage of earnings as dividends each year.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3798" y="4187428"/>
            <a:ext cx="3085386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Benefits</a:t>
            </a:r>
            <a:endParaRPr lang="en-US" sz="2429" dirty="0"/>
          </a:p>
        </p:txBody>
      </p:sp>
      <p:sp>
        <p:nvSpPr>
          <p:cNvPr id="7" name="Text 4"/>
          <p:cNvSpPr/>
          <p:nvPr/>
        </p:nvSpPr>
        <p:spPr>
          <a:xfrm>
            <a:off x="863798" y="4819769"/>
            <a:ext cx="6150293" cy="789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Simplicity and predictability for shareholders, as they can easily estimate future dividend income.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623929" y="4187428"/>
            <a:ext cx="3085386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Drawbacks</a:t>
            </a:r>
            <a:endParaRPr lang="en-US" sz="2429" dirty="0"/>
          </a:p>
        </p:txBody>
      </p:sp>
      <p:sp>
        <p:nvSpPr>
          <p:cNvPr id="9" name="Text 6"/>
          <p:cNvSpPr/>
          <p:nvPr/>
        </p:nvSpPr>
        <p:spPr>
          <a:xfrm>
            <a:off x="7623929" y="4819769"/>
            <a:ext cx="6150293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Can lead to unstable dividends if profits fluctuate significantly, potentially impacting shareholder expectations.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513" y="2568654"/>
            <a:ext cx="4895374" cy="30922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27127" y="838914"/>
            <a:ext cx="6177320" cy="738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15"/>
              </a:lnSpc>
              <a:buNone/>
            </a:pPr>
            <a:r>
              <a:rPr lang="en-US" sz="465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Irregular Dividend Policy</a:t>
            </a:r>
            <a:endParaRPr lang="en-US" sz="4652" dirty="0"/>
          </a:p>
        </p:txBody>
      </p:sp>
      <p:sp>
        <p:nvSpPr>
          <p:cNvPr id="7" name="Text 2"/>
          <p:cNvSpPr/>
          <p:nvPr/>
        </p:nvSpPr>
        <p:spPr>
          <a:xfrm>
            <a:off x="827127" y="1931789"/>
            <a:ext cx="7489746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7"/>
              </a:lnSpc>
              <a:buNone/>
            </a:pPr>
            <a:r>
              <a:rPr lang="en-US" sz="18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 irregular dividend policy allows for varying dividend payouts based on factors such as company performance, market conditions, and investment opportunities.</a:t>
            </a:r>
            <a:endParaRPr lang="en-US" sz="1861" dirty="0"/>
          </a:p>
        </p:txBody>
      </p:sp>
      <p:sp>
        <p:nvSpPr>
          <p:cNvPr id="8" name="Shape 3"/>
          <p:cNvSpPr/>
          <p:nvPr/>
        </p:nvSpPr>
        <p:spPr>
          <a:xfrm>
            <a:off x="827127" y="3597950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11436" y="3686532"/>
            <a:ext cx="163116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1"/>
              </a:lnSpc>
              <a:buNone/>
            </a:pPr>
            <a:r>
              <a:rPr lang="en-US" sz="2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791" dirty="0"/>
          </a:p>
        </p:txBody>
      </p:sp>
      <p:sp>
        <p:nvSpPr>
          <p:cNvPr id="10" name="Text 5"/>
          <p:cNvSpPr/>
          <p:nvPr/>
        </p:nvSpPr>
        <p:spPr>
          <a:xfrm>
            <a:off x="1595080" y="3597950"/>
            <a:ext cx="2858810" cy="369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232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Flexibility</a:t>
            </a:r>
            <a:endParaRPr lang="en-US" sz="2326" dirty="0"/>
          </a:p>
        </p:txBody>
      </p:sp>
      <p:sp>
        <p:nvSpPr>
          <p:cNvPr id="11" name="Text 6"/>
          <p:cNvSpPr/>
          <p:nvPr/>
        </p:nvSpPr>
        <p:spPr>
          <a:xfrm>
            <a:off x="1595080" y="4108847"/>
            <a:ext cx="2858810" cy="1512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7"/>
              </a:lnSpc>
              <a:buNone/>
            </a:pPr>
            <a:r>
              <a:rPr lang="en-US" sz="18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Enables companies to adjust dividends to changing circumstances, maximizing shareholder returns.</a:t>
            </a:r>
            <a:endParaRPr lang="en-US" sz="1861" dirty="0"/>
          </a:p>
        </p:txBody>
      </p:sp>
      <p:sp>
        <p:nvSpPr>
          <p:cNvPr id="12" name="Shape 7"/>
          <p:cNvSpPr/>
          <p:nvPr/>
        </p:nvSpPr>
        <p:spPr>
          <a:xfrm>
            <a:off x="4690110" y="3597950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4856321" y="3686532"/>
            <a:ext cx="199311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1"/>
              </a:lnSpc>
              <a:buNone/>
            </a:pPr>
            <a:r>
              <a:rPr lang="en-US" sz="2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791" dirty="0"/>
          </a:p>
        </p:txBody>
      </p:sp>
      <p:sp>
        <p:nvSpPr>
          <p:cNvPr id="14" name="Text 9"/>
          <p:cNvSpPr/>
          <p:nvPr/>
        </p:nvSpPr>
        <p:spPr>
          <a:xfrm>
            <a:off x="5458063" y="3597950"/>
            <a:ext cx="2858810" cy="369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232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Uncertainty</a:t>
            </a:r>
            <a:endParaRPr lang="en-US" sz="2326" dirty="0"/>
          </a:p>
        </p:txBody>
      </p:sp>
      <p:sp>
        <p:nvSpPr>
          <p:cNvPr id="15" name="Text 10"/>
          <p:cNvSpPr/>
          <p:nvPr/>
        </p:nvSpPr>
        <p:spPr>
          <a:xfrm>
            <a:off x="5458063" y="4108847"/>
            <a:ext cx="2858810" cy="1512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7"/>
              </a:lnSpc>
              <a:buNone/>
            </a:pPr>
            <a:r>
              <a:rPr lang="en-US" sz="18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Can lead to unpredictable dividend payouts, which may make it challenging for shareholders to plan.</a:t>
            </a:r>
            <a:endParaRPr lang="en-US" sz="1861" dirty="0"/>
          </a:p>
        </p:txBody>
      </p:sp>
      <p:sp>
        <p:nvSpPr>
          <p:cNvPr id="16" name="Shape 11"/>
          <p:cNvSpPr/>
          <p:nvPr/>
        </p:nvSpPr>
        <p:spPr>
          <a:xfrm>
            <a:off x="827127" y="6123503"/>
            <a:ext cx="531733" cy="531733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94172" y="6212086"/>
            <a:ext cx="197525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1"/>
              </a:lnSpc>
              <a:buNone/>
            </a:pPr>
            <a:r>
              <a:rPr lang="en-US" sz="2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791" dirty="0"/>
          </a:p>
        </p:txBody>
      </p:sp>
      <p:sp>
        <p:nvSpPr>
          <p:cNvPr id="18" name="Text 13"/>
          <p:cNvSpPr/>
          <p:nvPr/>
        </p:nvSpPr>
        <p:spPr>
          <a:xfrm>
            <a:off x="1595080" y="6123503"/>
            <a:ext cx="2954060" cy="369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232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Investor Sentiment</a:t>
            </a:r>
            <a:endParaRPr lang="en-US" sz="2326" dirty="0"/>
          </a:p>
        </p:txBody>
      </p:sp>
      <p:sp>
        <p:nvSpPr>
          <p:cNvPr id="19" name="Text 14"/>
          <p:cNvSpPr/>
          <p:nvPr/>
        </p:nvSpPr>
        <p:spPr>
          <a:xfrm>
            <a:off x="1595080" y="6634401"/>
            <a:ext cx="6721793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7"/>
              </a:lnSpc>
              <a:buNone/>
            </a:pPr>
            <a:r>
              <a:rPr lang="en-US" sz="18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May cause fluctuations in investor confidence and stock price, especially if dividends are reduced unexpectedly.</a:t>
            </a:r>
            <a:endParaRPr lang="en-US" sz="18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1" y="2325291"/>
            <a:ext cx="4869299" cy="357901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949047"/>
            <a:ext cx="7091005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Liquidating Dividend Policy</a:t>
            </a:r>
            <a:endParaRPr lang="en-US" sz="4859" dirty="0"/>
          </a:p>
        </p:txBody>
      </p:sp>
      <p:sp>
        <p:nvSpPr>
          <p:cNvPr id="7" name="Text 2"/>
          <p:cNvSpPr/>
          <p:nvPr/>
        </p:nvSpPr>
        <p:spPr>
          <a:xfrm>
            <a:off x="863798" y="2090499"/>
            <a:ext cx="7416403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liquidating dividend policy involves distributing profits to shareholders as part of a company's winding down or liquidation process.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3798" y="3552587"/>
            <a:ext cx="7416403" cy="3727847"/>
          </a:xfrm>
          <a:prstGeom prst="roundRect">
            <a:avLst>
              <a:gd name="adj" fmla="val 278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879038" y="3567827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1125855" y="3723442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Type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4822627" y="3723442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Description</a:t>
            </a:r>
            <a:endParaRPr lang="en-US" sz="1944" dirty="0"/>
          </a:p>
        </p:txBody>
      </p:sp>
      <p:sp>
        <p:nvSpPr>
          <p:cNvPr id="12" name="Shape 7"/>
          <p:cNvSpPr/>
          <p:nvPr/>
        </p:nvSpPr>
        <p:spPr>
          <a:xfrm>
            <a:off x="879038" y="4273868"/>
            <a:ext cx="7385923" cy="14956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125855" y="4429482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Final Dividend</a:t>
            </a:r>
            <a:endParaRPr lang="en-US" sz="1944" dirty="0"/>
          </a:p>
        </p:txBody>
      </p:sp>
      <p:sp>
        <p:nvSpPr>
          <p:cNvPr id="14" name="Text 9"/>
          <p:cNvSpPr/>
          <p:nvPr/>
        </p:nvSpPr>
        <p:spPr>
          <a:xfrm>
            <a:off x="4822627" y="4429482"/>
            <a:ext cx="3195518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Paid out after the company's assets have been sold and liabilities settled.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879038" y="5769531"/>
            <a:ext cx="7385923" cy="14956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1125855" y="5925145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Partial Liquidation</a:t>
            </a:r>
            <a:endParaRPr lang="en-US" sz="1944" dirty="0"/>
          </a:p>
        </p:txBody>
      </p:sp>
      <p:sp>
        <p:nvSpPr>
          <p:cNvPr id="17" name="Text 12"/>
          <p:cNvSpPr/>
          <p:nvPr/>
        </p:nvSpPr>
        <p:spPr>
          <a:xfrm>
            <a:off x="4822627" y="5925145"/>
            <a:ext cx="3195518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Distributed when a company decides to sell off a portion of its assets.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33" y="2271832"/>
            <a:ext cx="4951214" cy="36886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5779" y="588764"/>
            <a:ext cx="5352931" cy="669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9"/>
              </a:lnSpc>
              <a:buNone/>
            </a:pPr>
            <a:r>
              <a:rPr lang="en-US" sz="4215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Stock Dividend Policy</a:t>
            </a:r>
            <a:endParaRPr lang="en-US" sz="4215" dirty="0"/>
          </a:p>
        </p:txBody>
      </p:sp>
      <p:sp>
        <p:nvSpPr>
          <p:cNvPr id="7" name="Text 2"/>
          <p:cNvSpPr/>
          <p:nvPr/>
        </p:nvSpPr>
        <p:spPr>
          <a:xfrm>
            <a:off x="6235779" y="1579007"/>
            <a:ext cx="7645241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8"/>
              </a:lnSpc>
              <a:buNone/>
            </a:pPr>
            <a:r>
              <a:rPr lang="en-US" sz="168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stock dividend policy involves distributing additional shares of company stock to existing shareholders instead of cash.</a:t>
            </a:r>
            <a:endParaRPr lang="en-US" sz="168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2504718"/>
            <a:ext cx="1070491" cy="171295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27382" y="2718792"/>
            <a:ext cx="2676406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 Cash Outflow</a:t>
            </a:r>
            <a:endParaRPr lang="en-US" sz="2107" dirty="0"/>
          </a:p>
        </p:txBody>
      </p:sp>
      <p:sp>
        <p:nvSpPr>
          <p:cNvPr id="10" name="Text 4"/>
          <p:cNvSpPr/>
          <p:nvPr/>
        </p:nvSpPr>
        <p:spPr>
          <a:xfrm>
            <a:off x="7627382" y="3181826"/>
            <a:ext cx="6253639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No immediate cash outlay for the company, allowing for reinvestment of profits.</a:t>
            </a:r>
            <a:endParaRPr lang="en-US" sz="168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79" y="4217670"/>
            <a:ext cx="1070491" cy="17129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27382" y="4431744"/>
            <a:ext cx="2676406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Share Dilution</a:t>
            </a:r>
            <a:endParaRPr lang="en-US" sz="2107" dirty="0"/>
          </a:p>
        </p:txBody>
      </p:sp>
      <p:sp>
        <p:nvSpPr>
          <p:cNvPr id="13" name="Text 6"/>
          <p:cNvSpPr/>
          <p:nvPr/>
        </p:nvSpPr>
        <p:spPr>
          <a:xfrm>
            <a:off x="7627382" y="4894778"/>
            <a:ext cx="6253639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Increase in the number of outstanding shares, potentially reducing the value per share.</a:t>
            </a:r>
            <a:endParaRPr lang="en-US" sz="1686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779" y="5930622"/>
            <a:ext cx="1070491" cy="17129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27382" y="6144697"/>
            <a:ext cx="2676406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Signal of Confidence</a:t>
            </a:r>
            <a:endParaRPr lang="en-US" sz="2107" dirty="0"/>
          </a:p>
        </p:txBody>
      </p:sp>
      <p:sp>
        <p:nvSpPr>
          <p:cNvPr id="16" name="Text 8"/>
          <p:cNvSpPr/>
          <p:nvPr/>
        </p:nvSpPr>
        <p:spPr>
          <a:xfrm>
            <a:off x="7627382" y="6607731"/>
            <a:ext cx="6253639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Can signal to investors that the company is confident in its future prospects.</a:t>
            </a:r>
            <a:endParaRPr lang="en-US" sz="16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862" y="287179"/>
            <a:ext cx="1986677" cy="22981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4267" y="3504486"/>
            <a:ext cx="5745123" cy="7180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55"/>
              </a:lnSpc>
              <a:buNone/>
            </a:pPr>
            <a:r>
              <a:rPr lang="en-US" sz="4524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Cash Dividend Policy</a:t>
            </a:r>
            <a:endParaRPr lang="en-US" sz="4524" dirty="0"/>
          </a:p>
        </p:txBody>
      </p:sp>
      <p:sp>
        <p:nvSpPr>
          <p:cNvPr id="7" name="Text 2"/>
          <p:cNvSpPr/>
          <p:nvPr/>
        </p:nvSpPr>
        <p:spPr>
          <a:xfrm>
            <a:off x="804267" y="4567238"/>
            <a:ext cx="13021866" cy="3676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5"/>
              </a:lnSpc>
              <a:buNone/>
            </a:pPr>
            <a:r>
              <a:rPr lang="en-US" sz="18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cash dividend policy involves distributing a portion of company profits to shareholders in the form of cash payments.</a:t>
            </a:r>
            <a:endParaRPr lang="en-US" sz="181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67" y="5193387"/>
            <a:ext cx="574477" cy="5744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04267" y="5997654"/>
            <a:ext cx="2872502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7"/>
              </a:lnSpc>
              <a:buNone/>
            </a:pPr>
            <a:r>
              <a:rPr lang="en-US" sz="226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Direct Income</a:t>
            </a:r>
            <a:endParaRPr lang="en-US" sz="2262" dirty="0"/>
          </a:p>
        </p:txBody>
      </p:sp>
      <p:sp>
        <p:nvSpPr>
          <p:cNvPr id="10" name="Text 4"/>
          <p:cNvSpPr/>
          <p:nvPr/>
        </p:nvSpPr>
        <p:spPr>
          <a:xfrm>
            <a:off x="804267" y="6494621"/>
            <a:ext cx="4110752" cy="1102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5"/>
              </a:lnSpc>
              <a:buNone/>
            </a:pPr>
            <a:r>
              <a:rPr lang="en-US" sz="18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Provides shareholders with immediate cash flow, which they can use as they see fit.</a:t>
            </a:r>
            <a:endParaRPr lang="en-US" sz="181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705" y="5193387"/>
            <a:ext cx="574477" cy="5744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59705" y="5997654"/>
            <a:ext cx="2872502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7"/>
              </a:lnSpc>
              <a:buNone/>
            </a:pPr>
            <a:r>
              <a:rPr lang="en-US" sz="226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Shareholder Value</a:t>
            </a:r>
            <a:endParaRPr lang="en-US" sz="2262" dirty="0"/>
          </a:p>
        </p:txBody>
      </p:sp>
      <p:sp>
        <p:nvSpPr>
          <p:cNvPr id="13" name="Text 6"/>
          <p:cNvSpPr/>
          <p:nvPr/>
        </p:nvSpPr>
        <p:spPr>
          <a:xfrm>
            <a:off x="5259705" y="6494621"/>
            <a:ext cx="4110871" cy="1102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5"/>
              </a:lnSpc>
              <a:buNone/>
            </a:pPr>
            <a:r>
              <a:rPr lang="en-US" sz="18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Regular cash dividends can enhance shareholder value and attract investors seeking stable income.</a:t>
            </a:r>
            <a:endParaRPr lang="en-US" sz="181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262" y="5193387"/>
            <a:ext cx="574477" cy="5744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715262" y="5997654"/>
            <a:ext cx="2872502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7"/>
              </a:lnSpc>
              <a:buNone/>
            </a:pPr>
            <a:r>
              <a:rPr lang="en-US" sz="226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Company Performance</a:t>
            </a:r>
            <a:endParaRPr lang="en-US" sz="2262" dirty="0"/>
          </a:p>
        </p:txBody>
      </p:sp>
      <p:sp>
        <p:nvSpPr>
          <p:cNvPr id="16" name="Text 8"/>
          <p:cNvSpPr/>
          <p:nvPr/>
        </p:nvSpPr>
        <p:spPr>
          <a:xfrm>
            <a:off x="9715262" y="6494621"/>
            <a:ext cx="4110752" cy="1102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5"/>
              </a:lnSpc>
              <a:buNone/>
            </a:pPr>
            <a:r>
              <a:rPr lang="en-US" sz="18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Cash dividends signal the company's financial health and ability to generate sustainable profits.</a:t>
            </a:r>
            <a:endParaRPr lang="en-US" sz="18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2222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54393" y="671274"/>
            <a:ext cx="9029105" cy="762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07"/>
              </a:lnSpc>
              <a:buNone/>
            </a:pPr>
            <a:r>
              <a:rPr lang="en-US" sz="480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Factors Influencing Dividend Policy</a:t>
            </a:r>
            <a:endParaRPr lang="en-US" sz="4806" dirty="0"/>
          </a:p>
        </p:txBody>
      </p:sp>
      <p:sp>
        <p:nvSpPr>
          <p:cNvPr id="5" name="Text 2"/>
          <p:cNvSpPr/>
          <p:nvPr/>
        </p:nvSpPr>
        <p:spPr>
          <a:xfrm>
            <a:off x="854393" y="1922264"/>
            <a:ext cx="12921615" cy="781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6"/>
              </a:lnSpc>
              <a:buNone/>
            </a:pPr>
            <a:r>
              <a:rPr lang="en-US" sz="192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Several factors influence a company's dividend policy, including financial health, growth prospects, legal constraints, and shareholder expectations.</a:t>
            </a:r>
            <a:endParaRPr lang="en-US" sz="192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" y="2977872"/>
            <a:ext cx="2955727" cy="18267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4393" y="5109686"/>
            <a:ext cx="2955727" cy="381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3"/>
              </a:lnSpc>
              <a:buNone/>
            </a:pPr>
            <a:r>
              <a:rPr lang="en-US" sz="240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Financial Performance</a:t>
            </a:r>
            <a:endParaRPr lang="en-US" sz="2403" dirty="0"/>
          </a:p>
        </p:txBody>
      </p:sp>
      <p:sp>
        <p:nvSpPr>
          <p:cNvPr id="8" name="Text 4"/>
          <p:cNvSpPr/>
          <p:nvPr/>
        </p:nvSpPr>
        <p:spPr>
          <a:xfrm>
            <a:off x="854393" y="5637490"/>
            <a:ext cx="2955727" cy="1562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6"/>
              </a:lnSpc>
              <a:buNone/>
            </a:pPr>
            <a:r>
              <a:rPr lang="en-US" sz="192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with strong earnings and cash flow are better positioned to pay dividends.</a:t>
            </a:r>
            <a:endParaRPr lang="en-US" sz="192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236" y="2977872"/>
            <a:ext cx="2955846" cy="18267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76236" y="5109686"/>
            <a:ext cx="2955846" cy="7627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3"/>
              </a:lnSpc>
              <a:buNone/>
            </a:pPr>
            <a:r>
              <a:rPr lang="en-US" sz="240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Investment Opportunities</a:t>
            </a:r>
            <a:endParaRPr lang="en-US" sz="2403" dirty="0"/>
          </a:p>
        </p:txBody>
      </p:sp>
      <p:sp>
        <p:nvSpPr>
          <p:cNvPr id="11" name="Text 6"/>
          <p:cNvSpPr/>
          <p:nvPr/>
        </p:nvSpPr>
        <p:spPr>
          <a:xfrm>
            <a:off x="4176236" y="6018848"/>
            <a:ext cx="2955846" cy="1562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6"/>
              </a:lnSpc>
              <a:buNone/>
            </a:pPr>
            <a:r>
              <a:rPr lang="en-US" sz="192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may prioritize reinvesting profits into growth projects over paying dividends.</a:t>
            </a:r>
            <a:endParaRPr lang="en-US" sz="192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199" y="2977872"/>
            <a:ext cx="2955846" cy="18267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8199" y="5109686"/>
            <a:ext cx="2955846" cy="381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3"/>
              </a:lnSpc>
              <a:buNone/>
            </a:pPr>
            <a:r>
              <a:rPr lang="en-US" sz="240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Debt Obligations</a:t>
            </a:r>
            <a:endParaRPr lang="en-US" sz="2403" dirty="0"/>
          </a:p>
        </p:txBody>
      </p:sp>
      <p:sp>
        <p:nvSpPr>
          <p:cNvPr id="14" name="Text 8"/>
          <p:cNvSpPr/>
          <p:nvPr/>
        </p:nvSpPr>
        <p:spPr>
          <a:xfrm>
            <a:off x="7498199" y="5637490"/>
            <a:ext cx="2955846" cy="1171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6"/>
              </a:lnSpc>
              <a:buNone/>
            </a:pPr>
            <a:r>
              <a:rPr lang="en-US" sz="192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with high debt levels may be restricted from paying dividends.</a:t>
            </a:r>
            <a:endParaRPr lang="en-US" sz="192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162" y="2977872"/>
            <a:ext cx="2955846" cy="18267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0162" y="5109686"/>
            <a:ext cx="2955846" cy="7627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3"/>
              </a:lnSpc>
              <a:buNone/>
            </a:pPr>
            <a:r>
              <a:rPr lang="en-US" sz="240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Shareholder Preferences</a:t>
            </a:r>
            <a:endParaRPr lang="en-US" sz="2403" dirty="0"/>
          </a:p>
        </p:txBody>
      </p:sp>
      <p:sp>
        <p:nvSpPr>
          <p:cNvPr id="17" name="Text 10"/>
          <p:cNvSpPr/>
          <p:nvPr/>
        </p:nvSpPr>
        <p:spPr>
          <a:xfrm>
            <a:off x="10820162" y="6018848"/>
            <a:ext cx="2955846" cy="1171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76"/>
              </a:lnSpc>
              <a:buNone/>
            </a:pPr>
            <a:r>
              <a:rPr lang="en-US" sz="192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may consider the dividend expectations of their investor base.</a:t>
            </a:r>
            <a:endParaRPr lang="en-US" sz="192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Asar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2024-08-28T05:59:21Z</dcterms:created>
  <dcterms:modified xsi:type="dcterms:W3CDTF">2024-08-28T07:29:34Z</dcterms:modified>
</cp:coreProperties>
</file>